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11090299" r:id="rId2"/>
    <p:sldId id="11090337" r:id="rId3"/>
    <p:sldId id="11090412" r:id="rId4"/>
    <p:sldId id="11090307" r:id="rId5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4" userDrawn="1">
          <p15:clr>
            <a:srgbClr val="A4A3A4"/>
          </p15:clr>
        </p15:guide>
        <p15:guide id="2" pos="375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PS" initials="W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1D87"/>
    <a:srgbClr val="FFFFFF"/>
    <a:srgbClr val="2C5FB6"/>
    <a:srgbClr val="2C5DB3"/>
    <a:srgbClr val="2C69C1"/>
    <a:srgbClr val="FEFEFE"/>
    <a:srgbClr val="041B5C"/>
    <a:srgbClr val="041B53"/>
    <a:srgbClr val="9E7732"/>
    <a:srgbClr val="E5C9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929494-12DA-47B9-AA2A-0D60E38C6C40}" styleName="表样式 1 14">
    <a:wholeTbl>
      <a:tcTxStyle>
        <a:fontRef idx="none">
          <a:srgbClr val="000000"/>
        </a:fontRef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9525" cmpd="sng">
              <a:solidFill>
                <a:schemeClr val="dk1"/>
              </a:solidFill>
            </a:ln>
          </a:top>
          <a:bottom>
            <a:ln w="9525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rgbClr val="FFFFFF"/>
          </a:solidFill>
        </a:fill>
      </a:tcStyle>
    </a:wholeTbl>
    <a:band2H>
      <a:tcStyle>
        <a:tcBdr/>
        <a:fill>
          <a:solidFill>
            <a:schemeClr val="dk1">
              <a:lumMod val="10000"/>
              <a:lumOff val="90000"/>
            </a:schemeClr>
          </a:solidFill>
        </a:fill>
      </a:tcStyle>
    </a:band2H>
    <a:band1V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9525" cmpd="sng">
              <a:solidFill>
                <a:schemeClr val="dk1"/>
              </a:solidFill>
            </a:ln>
          </a:top>
          <a:bottom>
            <a:ln w="9525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lumMod val="10000"/>
              <a:lumOff val="90000"/>
            </a:schemeClr>
          </a:solidFill>
        </a:fill>
      </a:tcStyle>
    </a:band1V>
    <a:lastCol>
      <a:tcTxStyle b="on">
        <a:fontRef idx="none">
          <a:srgbClr val="08090C"/>
        </a:fontRef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9525" cmpd="sng">
              <a:solidFill>
                <a:schemeClr val="dk1"/>
              </a:solidFill>
            </a:ln>
          </a:top>
          <a:bottom>
            <a:ln w="9525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lumMod val="20000"/>
              <a:lumOff val="80000"/>
            </a:schemeClr>
          </a:solidFill>
        </a:fill>
      </a:tcStyle>
    </a:lastCol>
    <a:firstCol>
      <a:tcTxStyle b="on">
        <a:fontRef idx="none">
          <a:srgbClr val="08090C"/>
        </a:fontRef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9525" cmpd="sng">
              <a:solidFill>
                <a:schemeClr val="dk1"/>
              </a:solidFill>
            </a:ln>
          </a:top>
          <a:bottom>
            <a:ln w="9525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lumMod val="20000"/>
              <a:lumOff val="80000"/>
            </a:schemeClr>
          </a:solidFill>
        </a:fill>
      </a:tcStyle>
    </a:firstCol>
    <a:lastRow>
      <a:tcTxStyle b="on">
        <a:fontRef idx="none">
          <a:srgbClr val="FFFFFF"/>
        </a:fontRef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9525" cmpd="sng">
              <a:solidFill>
                <a:schemeClr val="dk1"/>
              </a:solidFill>
            </a:ln>
          </a:top>
          <a:bottom>
            <a:ln w="9525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/>
          </a:solidFill>
        </a:fill>
      </a:tcStyle>
    </a:lastRow>
    <a:firstRow>
      <a:tcTxStyle b="on">
        <a:fontRef idx="none">
          <a:srgbClr val="FFFFFF"/>
        </a:fontRef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6197"/>
  </p:normalViewPr>
  <p:slideViewPr>
    <p:cSldViewPr snapToGrid="0" showGuides="1">
      <p:cViewPr varScale="1">
        <p:scale>
          <a:sx n="78" d="100"/>
          <a:sy n="78" d="100"/>
        </p:scale>
        <p:origin x="878" y="72"/>
      </p:cViewPr>
      <p:guideLst>
        <p:guide orient="horz" pos="1934"/>
        <p:guide pos="37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6498000"/>
            <a:ext cx="12204000" cy="360000"/>
          </a:xfrm>
          <a:prstGeom prst="rect">
            <a:avLst/>
          </a:prstGeom>
          <a:gradFill>
            <a:gsLst>
              <a:gs pos="54000">
                <a:srgbClr val="041B53"/>
              </a:gs>
              <a:gs pos="0">
                <a:srgbClr val="092A6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平行四边形 8"/>
          <p:cNvSpPr/>
          <p:nvPr/>
        </p:nvSpPr>
        <p:spPr>
          <a:xfrm>
            <a:off x="7949675" y="6474159"/>
            <a:ext cx="3600000" cy="324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286" y="6517146"/>
            <a:ext cx="4401693" cy="27434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425" y="215577"/>
            <a:ext cx="2340000" cy="6594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1" y="441962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3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8" y="4817826"/>
            <a:ext cx="4488038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" b="457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矩形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  <a:alpha val="89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0" y="6498000"/>
            <a:ext cx="12204000" cy="360000"/>
          </a:xfrm>
          <a:prstGeom prst="rect">
            <a:avLst/>
          </a:prstGeom>
          <a:gradFill>
            <a:gsLst>
              <a:gs pos="54000">
                <a:srgbClr val="041B53"/>
              </a:gs>
              <a:gs pos="0">
                <a:srgbClr val="092A6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平行四边形 8"/>
          <p:cNvSpPr/>
          <p:nvPr/>
        </p:nvSpPr>
        <p:spPr>
          <a:xfrm>
            <a:off x="7949675" y="6474159"/>
            <a:ext cx="3600000" cy="324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425" y="215577"/>
            <a:ext cx="2340000" cy="65944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286" y="6517146"/>
            <a:ext cx="4401693" cy="2743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" b="457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矩形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  <a:alpha val="89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平行四边形 8"/>
          <p:cNvSpPr/>
          <p:nvPr/>
        </p:nvSpPr>
        <p:spPr>
          <a:xfrm>
            <a:off x="7949675" y="6474159"/>
            <a:ext cx="3600000" cy="3240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B1731">
              <a:alpha val="3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6F07-F956-427F-A6F2-CEEE6BC7FB6B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F6F07-F956-427F-A6F2-CEEE6BC7FB6B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E0074-610C-4301-9D39-D2488CF8CF6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D8EBBB-A3D0-FD96-3EC5-CD67C63764A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280787" y="6642100"/>
            <a:ext cx="16589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Revvity Proprietary Information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tags" Target="../tags/tag19.xml"/><Relationship Id="rId18" Type="http://schemas.openxmlformats.org/officeDocument/2006/relationships/tags" Target="../tags/tag24.xml"/><Relationship Id="rId26" Type="http://schemas.openxmlformats.org/officeDocument/2006/relationships/tags" Target="../tags/tag32.xml"/><Relationship Id="rId3" Type="http://schemas.openxmlformats.org/officeDocument/2006/relationships/tags" Target="../tags/tag9.xml"/><Relationship Id="rId21" Type="http://schemas.openxmlformats.org/officeDocument/2006/relationships/tags" Target="../tags/tag27.xml"/><Relationship Id="rId7" Type="http://schemas.openxmlformats.org/officeDocument/2006/relationships/tags" Target="../tags/tag13.xml"/><Relationship Id="rId12" Type="http://schemas.openxmlformats.org/officeDocument/2006/relationships/tags" Target="../tags/tag18.xml"/><Relationship Id="rId17" Type="http://schemas.openxmlformats.org/officeDocument/2006/relationships/tags" Target="../tags/tag23.xml"/><Relationship Id="rId25" Type="http://schemas.openxmlformats.org/officeDocument/2006/relationships/tags" Target="../tags/tag31.xml"/><Relationship Id="rId2" Type="http://schemas.openxmlformats.org/officeDocument/2006/relationships/tags" Target="../tags/tag8.xml"/><Relationship Id="rId16" Type="http://schemas.openxmlformats.org/officeDocument/2006/relationships/tags" Target="../tags/tag22.xml"/><Relationship Id="rId20" Type="http://schemas.openxmlformats.org/officeDocument/2006/relationships/tags" Target="../tags/tag26.xml"/><Relationship Id="rId29" Type="http://schemas.openxmlformats.org/officeDocument/2006/relationships/image" Target="../media/image8.jpeg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24" Type="http://schemas.openxmlformats.org/officeDocument/2006/relationships/tags" Target="../tags/tag30.xml"/><Relationship Id="rId5" Type="http://schemas.openxmlformats.org/officeDocument/2006/relationships/tags" Target="../tags/tag11.xml"/><Relationship Id="rId15" Type="http://schemas.openxmlformats.org/officeDocument/2006/relationships/tags" Target="../tags/tag21.xml"/><Relationship Id="rId23" Type="http://schemas.openxmlformats.org/officeDocument/2006/relationships/tags" Target="../tags/tag29.xml"/><Relationship Id="rId28" Type="http://schemas.openxmlformats.org/officeDocument/2006/relationships/slideLayout" Target="../slideLayouts/slideLayout15.xml"/><Relationship Id="rId10" Type="http://schemas.openxmlformats.org/officeDocument/2006/relationships/tags" Target="../tags/tag16.xml"/><Relationship Id="rId19" Type="http://schemas.openxmlformats.org/officeDocument/2006/relationships/tags" Target="../tags/tag25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tags" Target="../tags/tag20.xml"/><Relationship Id="rId22" Type="http://schemas.openxmlformats.org/officeDocument/2006/relationships/tags" Target="../tags/tag28.xml"/><Relationship Id="rId27" Type="http://schemas.openxmlformats.org/officeDocument/2006/relationships/tags" Target="../tags/tag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zh-CN" altLang="en-US">
              <a:solidFill>
                <a:schemeClr val="tx1"/>
              </a:solidFill>
              <a:latin typeface="思源黑体 CN Normal" panose="020B04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041B53">
              <a:alpha val="88000"/>
            </a:srgbClr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矩形: 圆顶角 3"/>
          <p:cNvSpPr/>
          <p:nvPr/>
        </p:nvSpPr>
        <p:spPr>
          <a:xfrm>
            <a:off x="346800" y="866402"/>
            <a:ext cx="11498400" cy="5221835"/>
          </a:xfrm>
          <a:prstGeom prst="round2Same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4693" r="320"/>
          <a:stretch>
            <a:fillRect/>
          </a:stretch>
        </p:blipFill>
        <p:spPr>
          <a:xfrm>
            <a:off x="346691" y="576510"/>
            <a:ext cx="11498618" cy="5747700"/>
          </a:xfrm>
          <a:prstGeom prst="round2Same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8" name="矩形: 圆顶角 7"/>
          <p:cNvSpPr/>
          <p:nvPr/>
        </p:nvSpPr>
        <p:spPr>
          <a:xfrm>
            <a:off x="346800" y="576510"/>
            <a:ext cx="11498400" cy="5749200"/>
          </a:xfrm>
          <a:prstGeom prst="round2Same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50800" dist="38100" dir="2700000" algn="t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 bwMode="auto">
          <a:xfrm>
            <a:off x="637113" y="2292190"/>
            <a:ext cx="10917555" cy="231634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 Light" panose="020B0502040204020203" pitchFamily="34" charset="0"/>
              </a:defRPr>
            </a:lvl1pPr>
          </a:lstStyle>
          <a:p>
            <a:pPr indent="0" algn="ctr" fontAlgn="auto">
              <a:lnSpc>
                <a:spcPct val="150000"/>
              </a:lnSpc>
              <a:defRPr/>
            </a:pPr>
            <a:r>
              <a:rPr lang="zh-CN" altLang="en-US" sz="5400" dirty="0">
                <a:solidFill>
                  <a:srgbClr val="041B53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cs typeface="微软雅黑" panose="020B0503020204020204" charset="-122"/>
              </a:rPr>
              <a:t>基于</a:t>
            </a:r>
            <a:r>
              <a:rPr lang="en-US" altLang="zh-CN" sz="5400" dirty="0">
                <a:solidFill>
                  <a:srgbClr val="041B53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cs typeface="微软雅黑" panose="020B0503020204020204" charset="-122"/>
              </a:rPr>
              <a:t>xxx</a:t>
            </a:r>
            <a:r>
              <a:rPr lang="zh-CN" altLang="en-US" sz="5400" dirty="0">
                <a:solidFill>
                  <a:srgbClr val="041B53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cs typeface="微软雅黑" panose="020B0503020204020204" charset="-122"/>
              </a:rPr>
              <a:t>的量化交易模型</a:t>
            </a:r>
            <a:endParaRPr lang="en-US" altLang="zh-CN" sz="5400" dirty="0">
              <a:solidFill>
                <a:srgbClr val="041B53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cs typeface="微软雅黑" panose="020B0503020204020204" charset="-122"/>
            </a:endParaRPr>
          </a:p>
          <a:p>
            <a:pPr indent="0" algn="ctr" fontAlgn="auto">
              <a:lnSpc>
                <a:spcPct val="150000"/>
              </a:lnSpc>
              <a:defRPr/>
            </a:pPr>
            <a:endParaRPr lang="zh-CN" altLang="en-US" sz="4800" b="0" i="1" dirty="0">
              <a:solidFill>
                <a:srgbClr val="041B53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cs typeface="微软雅黑" panose="020B050302020402020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97008" y="828522"/>
            <a:ext cx="4680000" cy="76417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199046" y="5541793"/>
            <a:ext cx="8007268" cy="460375"/>
          </a:xfrm>
          <a:prstGeom prst="rect">
            <a:avLst/>
          </a:prstGeom>
          <a:noFill/>
          <a:effectLst>
            <a:outerShdw blurRad="50800" algn="ctr" rotWithShape="0">
              <a:schemeClr val="bg1"/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— </a:t>
            </a:r>
            <a:r>
              <a:rPr lang="zh-CN" altLang="en-US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华东师范大学</a:t>
            </a:r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MEM</a:t>
            </a:r>
            <a:r>
              <a:rPr lang="zh-CN" altLang="en-US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endParaRPr lang="zh-CN" altLang="en-US" sz="2400" b="1" spc="300" dirty="0">
              <a:gradFill>
                <a:gsLst>
                  <a:gs pos="0">
                    <a:srgbClr val="BB8A52"/>
                  </a:gs>
                  <a:gs pos="91000">
                    <a:srgbClr val="FDDAB2">
                      <a:lumMod val="97000"/>
                    </a:srgbClr>
                  </a:gs>
                </a:gsLst>
                <a:lin ang="5280000" scaled="0"/>
              </a:gradFill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46691" y="6001710"/>
            <a:ext cx="11498400" cy="324000"/>
          </a:xfrm>
          <a:prstGeom prst="rect">
            <a:avLst/>
          </a:prstGeom>
          <a:gradFill>
            <a:gsLst>
              <a:gs pos="27000">
                <a:srgbClr val="CBA259"/>
              </a:gs>
              <a:gs pos="71000">
                <a:srgbClr val="E5C99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6" b="7866"/>
          <a:stretch>
            <a:fillRect/>
          </a:stretch>
        </p:blipFill>
        <p:spPr>
          <a:xfrm>
            <a:off x="-40192" y="-16212"/>
            <a:ext cx="12237768" cy="6880599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-276824" y="2933288"/>
            <a:ext cx="4703960" cy="1152000"/>
            <a:chOff x="-276824" y="2933288"/>
            <a:chExt cx="4703960" cy="1152000"/>
          </a:xfrm>
        </p:grpSpPr>
        <p:sp>
          <p:nvSpPr>
            <p:cNvPr id="18" name="文本框 17"/>
            <p:cNvSpPr txBox="1"/>
            <p:nvPr/>
          </p:nvSpPr>
          <p:spPr>
            <a:xfrm>
              <a:off x="-45769" y="2933288"/>
              <a:ext cx="4472905" cy="1152000"/>
            </a:xfrm>
            <a:prstGeom prst="rect">
              <a:avLst/>
            </a:prstGeom>
            <a:gradFill>
              <a:gsLst>
                <a:gs pos="0">
                  <a:srgbClr val="BB8A52"/>
                </a:gs>
                <a:gs pos="91000">
                  <a:srgbClr val="FDDAB2">
                    <a:lumMod val="97000"/>
                  </a:srgbClr>
                </a:gs>
              </a:gsLst>
              <a:lin ang="5280000" scaled="0"/>
            </a:gradFill>
          </p:spPr>
          <p:txBody>
            <a:bodyPr wrap="square" rtlCol="0">
              <a:spAutoFit/>
            </a:bodyPr>
            <a:lstStyle/>
            <a:p>
              <a:pPr algn="ctr"/>
              <a:endParaRPr lang="en-US" altLang="zh-CN" sz="2000" b="1" dirty="0">
                <a:solidFill>
                  <a:srgbClr val="041B5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阿里巴巴普惠体" panose="00020600040101010101" pitchFamily="18" charset="-122"/>
                <a:sym typeface="+mn-lt"/>
              </a:endParaRPr>
            </a:p>
            <a:p>
              <a:pPr algn="ctr"/>
              <a:endParaRPr lang="en-US" altLang="zh-CN" sz="2000" b="1" dirty="0">
                <a:solidFill>
                  <a:srgbClr val="041B5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阿里巴巴普惠体" panose="00020600040101010101" pitchFamily="18" charset="-122"/>
                <a:sym typeface="+mn-lt"/>
              </a:endParaRPr>
            </a:p>
            <a:p>
              <a:pPr algn="ctr"/>
              <a:endParaRPr lang="en-US" altLang="zh-CN" sz="2000" b="1" dirty="0">
                <a:solidFill>
                  <a:srgbClr val="041B5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阿里巴巴普惠体" panose="00020600040101010101" pitchFamily="18" charset="-122"/>
                <a:sym typeface="+mn-lt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-276824" y="2939902"/>
              <a:ext cx="4472905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cs typeface="阿里巴巴普惠体 Heavy" panose="00020600040101010101" pitchFamily="18" charset="-122"/>
                  <a:sym typeface="+mn-lt"/>
                </a:rPr>
                <a:t>目录</a:t>
              </a:r>
              <a:endParaRPr lang="en-US" altLang="zh-CN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阿里巴巴普惠体 Heavy" panose="00020600040101010101" pitchFamily="18" charset="-122"/>
                <a:sym typeface="+mn-lt"/>
              </a:endParaRPr>
            </a:p>
            <a:p>
              <a:pPr algn="ctr"/>
              <a:r>
                <a:rPr lang="en-US" altLang="zh-CN" sz="2000" b="1" dirty="0">
                  <a:solidFill>
                    <a:srgbClr val="041B53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cs typeface="阿里巴巴普惠体" panose="00020600040101010101" pitchFamily="18" charset="-122"/>
                  <a:sym typeface="+mn-lt"/>
                </a:rPr>
                <a:t>CONTENTS</a:t>
              </a:r>
            </a:p>
          </p:txBody>
        </p:sp>
        <p:sp>
          <p:nvSpPr>
            <p:cNvPr id="44" name="箭头: V 形 3"/>
            <p:cNvSpPr/>
            <p:nvPr/>
          </p:nvSpPr>
          <p:spPr bwMode="auto">
            <a:xfrm>
              <a:off x="3486332" y="3066693"/>
              <a:ext cx="539115" cy="885190"/>
            </a:xfrm>
            <a:prstGeom prst="chevron">
              <a:avLst>
                <a:gd name="adj" fmla="val 66431"/>
              </a:avLst>
            </a:prstGeom>
            <a:solidFill>
              <a:srgbClr val="041B5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41B53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" name="任意多边形 1"/>
          <p:cNvSpPr/>
          <p:nvPr/>
        </p:nvSpPr>
        <p:spPr>
          <a:xfrm>
            <a:off x="2895443" y="-23873"/>
            <a:ext cx="9296535" cy="68818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685" h="10800">
                <a:moveTo>
                  <a:pt x="0" y="0"/>
                </a:moveTo>
                <a:lnTo>
                  <a:pt x="13685" y="0"/>
                </a:lnTo>
                <a:lnTo>
                  <a:pt x="13685" y="10800"/>
                </a:lnTo>
                <a:lnTo>
                  <a:pt x="0" y="10800"/>
                </a:lnTo>
                <a:lnTo>
                  <a:pt x="0" y="10767"/>
                </a:lnTo>
                <a:lnTo>
                  <a:pt x="2287" y="567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2903136" y="-108921"/>
            <a:ext cx="1524000" cy="6997065"/>
          </a:xfrm>
          <a:custGeom>
            <a:avLst/>
            <a:gdLst>
              <a:gd name="connisteX0" fmla="*/ 12700 w 1524000"/>
              <a:gd name="connsiteY0" fmla="*/ 0 h 6997065"/>
              <a:gd name="connisteX1" fmla="*/ 1524000 w 1524000"/>
              <a:gd name="connsiteY1" fmla="*/ 3593465 h 6997065"/>
              <a:gd name="connisteX2" fmla="*/ 0 w 1524000"/>
              <a:gd name="connsiteY2" fmla="*/ 6997065 h 69970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1524000" h="6997065">
                <a:moveTo>
                  <a:pt x="12700" y="0"/>
                </a:moveTo>
                <a:lnTo>
                  <a:pt x="1524000" y="3593465"/>
                </a:lnTo>
                <a:lnTo>
                  <a:pt x="0" y="6997065"/>
                </a:lnTo>
              </a:path>
            </a:pathLst>
          </a:custGeom>
          <a:noFill/>
          <a:ln w="133350">
            <a:gradFill>
              <a:gsLst>
                <a:gs pos="0">
                  <a:srgbClr val="BB8A52"/>
                </a:gs>
                <a:gs pos="91000">
                  <a:srgbClr val="FDDAB2">
                    <a:lumMod val="97000"/>
                  </a:srgbClr>
                </a:gs>
              </a:gsLst>
              <a:lin ang="5280000" scaled="0"/>
            </a:gradFill>
          </a:ln>
          <a:effectLst>
            <a:outerShdw blurRad="177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599077" y="3550598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altLang="zh-CN" dirty="0">
              <a:solidFill>
                <a:srgbClr val="B70031"/>
              </a:solidFill>
              <a:latin typeface="微软雅黑" panose="020B0503020204020204" charset="-122"/>
              <a:ea typeface="微软雅黑" panose="020B0503020204020204" charset="-122"/>
              <a:cs typeface="阿里巴巴普惠体" panose="00020600040101010101" pitchFamily="18" charset="-122"/>
              <a:sym typeface="+mn-lt"/>
            </a:endParaRPr>
          </a:p>
        </p:txBody>
      </p:sp>
      <p:sp>
        <p:nvSpPr>
          <p:cNvPr id="17" name="矩形: 圆角 45"/>
          <p:cNvSpPr/>
          <p:nvPr/>
        </p:nvSpPr>
        <p:spPr>
          <a:xfrm flipV="1">
            <a:off x="3631808" y="913765"/>
            <a:ext cx="2174240" cy="7620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6D1A7">
                  <a:alpha val="89000"/>
                </a:srgbClr>
              </a:gs>
              <a:gs pos="20000">
                <a:srgbClr val="FFC27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思源黑体 CN Regular" panose="020B0500000000000000" charset="-122"/>
              <a:cs typeface="+mn-cs"/>
            </a:endParaRPr>
          </a:p>
        </p:txBody>
      </p:sp>
      <p:sp>
        <p:nvSpPr>
          <p:cNvPr id="22" name="矩形: 圆角 45"/>
          <p:cNvSpPr/>
          <p:nvPr/>
        </p:nvSpPr>
        <p:spPr>
          <a:xfrm>
            <a:off x="8426693" y="5506720"/>
            <a:ext cx="2008505" cy="7620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6D1A7">
                  <a:alpha val="89000"/>
                </a:srgbClr>
              </a:gs>
              <a:gs pos="20000">
                <a:srgbClr val="FFC27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72" name="组合 71"/>
          <p:cNvGrpSpPr/>
          <p:nvPr>
            <p:custDataLst>
              <p:tags r:id="rId2"/>
            </p:custDataLst>
          </p:nvPr>
        </p:nvGrpSpPr>
        <p:grpSpPr>
          <a:xfrm>
            <a:off x="5386941" y="1758514"/>
            <a:ext cx="5025390" cy="642620"/>
            <a:chOff x="9870" y="2332"/>
            <a:chExt cx="7914" cy="1012"/>
          </a:xfrm>
        </p:grpSpPr>
        <p:grpSp>
          <p:nvGrpSpPr>
            <p:cNvPr id="37" name="组合 36"/>
            <p:cNvGrpSpPr/>
            <p:nvPr/>
          </p:nvGrpSpPr>
          <p:grpSpPr>
            <a:xfrm>
              <a:off x="9870" y="2371"/>
              <a:ext cx="1914" cy="973"/>
              <a:chOff x="2215144" y="982844"/>
              <a:chExt cx="1289041" cy="849647"/>
            </a:xfrm>
          </p:grpSpPr>
          <p:sp>
            <p:nvSpPr>
              <p:cNvPr id="38" name="矩形 37"/>
              <p:cNvSpPr/>
              <p:nvPr>
                <p:custDataLst>
                  <p:tags r:id="rId26"/>
                </p:custDataLst>
              </p:nvPr>
            </p:nvSpPr>
            <p:spPr>
              <a:xfrm>
                <a:off x="2215144" y="982844"/>
                <a:ext cx="1120898" cy="842780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39" name="文本框 9"/>
              <p:cNvSpPr txBox="1"/>
              <p:nvPr>
                <p:custDataLst>
                  <p:tags r:id="rId27"/>
                </p:custDataLst>
              </p:nvPr>
            </p:nvSpPr>
            <p:spPr>
              <a:xfrm>
                <a:off x="2437386" y="1030033"/>
                <a:ext cx="1066799" cy="802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二</a:t>
                </a:r>
              </a:p>
            </p:txBody>
          </p:sp>
        </p:grpSp>
        <p:grpSp>
          <p:nvGrpSpPr>
            <p:cNvPr id="52" name="组合 51"/>
            <p:cNvGrpSpPr/>
            <p:nvPr/>
          </p:nvGrpSpPr>
          <p:grpSpPr>
            <a:xfrm>
              <a:off x="11274" y="2332"/>
              <a:ext cx="6510" cy="965"/>
              <a:chOff x="4315150" y="951188"/>
              <a:chExt cx="3149798" cy="540057"/>
            </a:xfrm>
          </p:grpSpPr>
          <p:sp>
            <p:nvSpPr>
              <p:cNvPr id="53" name="矩形 52"/>
              <p:cNvSpPr/>
              <p:nvPr>
                <p:custDataLst>
                  <p:tags r:id="rId25"/>
                </p:custDataLst>
              </p:nvPr>
            </p:nvSpPr>
            <p:spPr>
              <a:xfrm>
                <a:off x="4637801" y="1062652"/>
                <a:ext cx="2827147" cy="355309"/>
              </a:xfrm>
              <a:prstGeom prst="rect">
                <a:avLst/>
              </a:prstGeom>
              <a:ln w="15875">
                <a:noFill/>
              </a:ln>
            </p:spPr>
            <p:txBody>
              <a:bodyPr wrap="square" lIns="65314" tIns="32657" rIns="65314" bIns="32657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2200" b="1" kern="0" spc="100" dirty="0">
                    <a:solidFill>
                      <a:srgbClr val="041B53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ea"/>
                  </a:rPr>
                  <a:t>融资分析</a:t>
                </a:r>
              </a:p>
            </p:txBody>
          </p:sp>
          <p:sp>
            <p:nvSpPr>
              <p:cNvPr id="54" name="平行四边形 53"/>
              <p:cNvSpPr/>
              <p:nvPr/>
            </p:nvSpPr>
            <p:spPr>
              <a:xfrm>
                <a:off x="4315150" y="951188"/>
                <a:ext cx="2550983" cy="540057"/>
              </a:xfrm>
              <a:prstGeom prst="parallelogram">
                <a:avLst>
                  <a:gd name="adj" fmla="val 48207"/>
                </a:avLst>
              </a:prstGeom>
              <a:noFill/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5314" tIns="32657" rIns="65314" bIns="32657" rtlCol="0" anchor="ctr"/>
              <a:lstStyle/>
              <a:p>
                <a:pPr defTabSz="905510" hangingPunct="0"/>
                <a:endParaRPr lang="zh-CN" altLang="en-US" sz="2285" b="1" kern="0" dirty="0">
                  <a:solidFill>
                    <a:srgbClr val="DAC8B2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</p:grpSp>
      </p:grpSp>
      <p:grpSp>
        <p:nvGrpSpPr>
          <p:cNvPr id="73" name="组合 72"/>
          <p:cNvGrpSpPr/>
          <p:nvPr>
            <p:custDataLst>
              <p:tags r:id="rId3"/>
            </p:custDataLst>
          </p:nvPr>
        </p:nvGrpSpPr>
        <p:grpSpPr>
          <a:xfrm>
            <a:off x="5386941" y="2579569"/>
            <a:ext cx="5025390" cy="636905"/>
            <a:chOff x="9870" y="4171"/>
            <a:chExt cx="7914" cy="1004"/>
          </a:xfrm>
        </p:grpSpPr>
        <p:grpSp>
          <p:nvGrpSpPr>
            <p:cNvPr id="40" name="组合 39"/>
            <p:cNvGrpSpPr/>
            <p:nvPr/>
          </p:nvGrpSpPr>
          <p:grpSpPr>
            <a:xfrm>
              <a:off x="9870" y="4209"/>
              <a:ext cx="1848" cy="966"/>
              <a:chOff x="2215144" y="2036101"/>
              <a:chExt cx="1244730" cy="843145"/>
            </a:xfrm>
          </p:grpSpPr>
          <p:sp>
            <p:nvSpPr>
              <p:cNvPr id="41" name="矩形 40"/>
              <p:cNvSpPr/>
              <p:nvPr>
                <p:custDataLst>
                  <p:tags r:id="rId23"/>
                </p:custDataLst>
              </p:nvPr>
            </p:nvSpPr>
            <p:spPr>
              <a:xfrm>
                <a:off x="2215144" y="2036465"/>
                <a:ext cx="1120898" cy="842781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42" name="文本框 10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2393075" y="2036101"/>
                <a:ext cx="1066799" cy="8021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三</a:t>
                </a: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11274" y="4171"/>
              <a:ext cx="6510" cy="965"/>
              <a:chOff x="4315151" y="1647579"/>
              <a:chExt cx="3149798" cy="540057"/>
            </a:xfrm>
          </p:grpSpPr>
          <p:sp>
            <p:nvSpPr>
              <p:cNvPr id="56" name="矩形 55"/>
              <p:cNvSpPr/>
              <p:nvPr>
                <p:custDataLst>
                  <p:tags r:id="rId22"/>
                </p:custDataLst>
              </p:nvPr>
            </p:nvSpPr>
            <p:spPr>
              <a:xfrm>
                <a:off x="4637802" y="1747955"/>
                <a:ext cx="2827147" cy="355382"/>
              </a:xfrm>
              <a:prstGeom prst="rect">
                <a:avLst/>
              </a:prstGeom>
              <a:ln w="15875">
                <a:noFill/>
              </a:ln>
            </p:spPr>
            <p:txBody>
              <a:bodyPr wrap="square" lIns="65314" tIns="32657" rIns="65314" bIns="32657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2200" b="1" kern="0" spc="100" dirty="0">
                    <a:solidFill>
                      <a:srgbClr val="041B53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ea"/>
                  </a:rPr>
                  <a:t>估值</a:t>
                </a:r>
                <a:r>
                  <a:rPr lang="zh-CN" altLang="zh-CN" sz="2200" b="1" kern="0" spc="100" dirty="0">
                    <a:solidFill>
                      <a:srgbClr val="041B53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ea"/>
                  </a:rPr>
                  <a:t>分析</a:t>
                </a:r>
              </a:p>
            </p:txBody>
          </p:sp>
          <p:sp>
            <p:nvSpPr>
              <p:cNvPr id="57" name="平行四边形 56"/>
              <p:cNvSpPr/>
              <p:nvPr/>
            </p:nvSpPr>
            <p:spPr>
              <a:xfrm>
                <a:off x="4315151" y="1647579"/>
                <a:ext cx="2550982" cy="540057"/>
              </a:xfrm>
              <a:prstGeom prst="parallelogram">
                <a:avLst>
                  <a:gd name="adj" fmla="val 48207"/>
                </a:avLst>
              </a:prstGeom>
              <a:noFill/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5314" tIns="32657" rIns="65314" bIns="32657" rtlCol="0" anchor="ctr"/>
              <a:lstStyle/>
              <a:p>
                <a:pPr defTabSz="905510" hangingPunct="0"/>
                <a:endParaRPr lang="zh-CN" altLang="en-US" sz="2285" b="1" kern="0" dirty="0">
                  <a:solidFill>
                    <a:srgbClr val="DAC8B2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</p:grpSp>
      </p:grpSp>
      <p:grpSp>
        <p:nvGrpSpPr>
          <p:cNvPr id="74" name="组合 73"/>
          <p:cNvGrpSpPr/>
          <p:nvPr>
            <p:custDataLst>
              <p:tags r:id="rId4"/>
            </p:custDataLst>
          </p:nvPr>
        </p:nvGrpSpPr>
        <p:grpSpPr>
          <a:xfrm>
            <a:off x="5386941" y="3394909"/>
            <a:ext cx="5656622" cy="634365"/>
            <a:chOff x="9870" y="5629"/>
            <a:chExt cx="8908" cy="1000"/>
          </a:xfrm>
        </p:grpSpPr>
        <p:grpSp>
          <p:nvGrpSpPr>
            <p:cNvPr id="43" name="组合 42"/>
            <p:cNvGrpSpPr/>
            <p:nvPr/>
          </p:nvGrpSpPr>
          <p:grpSpPr>
            <a:xfrm>
              <a:off x="9870" y="5663"/>
              <a:ext cx="1886" cy="966"/>
              <a:chOff x="2215144" y="3084852"/>
              <a:chExt cx="1270222" cy="842781"/>
            </a:xfrm>
          </p:grpSpPr>
          <p:sp>
            <p:nvSpPr>
              <p:cNvPr id="23" name="矩形 22"/>
              <p:cNvSpPr/>
              <p:nvPr>
                <p:custDataLst>
                  <p:tags r:id="rId20"/>
                </p:custDataLst>
              </p:nvPr>
            </p:nvSpPr>
            <p:spPr>
              <a:xfrm>
                <a:off x="2215144" y="3084852"/>
                <a:ext cx="1120898" cy="842781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45" name="文本框 11"/>
              <p:cNvSpPr txBox="1"/>
              <p:nvPr>
                <p:custDataLst>
                  <p:tags r:id="rId21"/>
                </p:custDataLst>
              </p:nvPr>
            </p:nvSpPr>
            <p:spPr>
              <a:xfrm>
                <a:off x="2418567" y="3104575"/>
                <a:ext cx="1066799" cy="8020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四</a:t>
                </a: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11274" y="5629"/>
              <a:ext cx="7504" cy="965"/>
              <a:chOff x="4315150" y="2341731"/>
              <a:chExt cx="3630564" cy="540057"/>
            </a:xfrm>
          </p:grpSpPr>
          <p:sp>
            <p:nvSpPr>
              <p:cNvPr id="59" name="矩形 58"/>
              <p:cNvSpPr/>
              <p:nvPr>
                <p:custDataLst>
                  <p:tags r:id="rId19"/>
                </p:custDataLst>
              </p:nvPr>
            </p:nvSpPr>
            <p:spPr>
              <a:xfrm>
                <a:off x="4637856" y="2432985"/>
                <a:ext cx="3307858" cy="355513"/>
              </a:xfrm>
              <a:prstGeom prst="rect">
                <a:avLst/>
              </a:prstGeom>
              <a:ln w="15875">
                <a:noFill/>
              </a:ln>
            </p:spPr>
            <p:txBody>
              <a:bodyPr wrap="square" lIns="65314" tIns="32657" rIns="65314" bIns="32657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endParaRPr lang="zh-CN" altLang="zh-CN" sz="2200" b="1" kern="0" spc="100" dirty="0">
                  <a:solidFill>
                    <a:srgbClr val="041B53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Calibri" panose="020F0502020204030204"/>
                </a:endParaRPr>
              </a:p>
            </p:txBody>
          </p:sp>
          <p:sp>
            <p:nvSpPr>
              <p:cNvPr id="60" name="平行四边形 59"/>
              <p:cNvSpPr/>
              <p:nvPr/>
            </p:nvSpPr>
            <p:spPr>
              <a:xfrm>
                <a:off x="4315150" y="2341731"/>
                <a:ext cx="2550983" cy="540057"/>
              </a:xfrm>
              <a:prstGeom prst="parallelogram">
                <a:avLst>
                  <a:gd name="adj" fmla="val 48207"/>
                </a:avLst>
              </a:prstGeom>
              <a:noFill/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5314" tIns="32657" rIns="65314" bIns="32657" rtlCol="0" anchor="ctr"/>
              <a:lstStyle/>
              <a:p>
                <a:pPr defTabSz="905510" hangingPunct="0"/>
                <a:endParaRPr lang="zh-CN" altLang="en-US" sz="2285" b="1" kern="0" dirty="0">
                  <a:solidFill>
                    <a:srgbClr val="DAC8B2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</p:grpSp>
      </p:grpSp>
      <p:grpSp>
        <p:nvGrpSpPr>
          <p:cNvPr id="71" name="组合 70"/>
          <p:cNvGrpSpPr/>
          <p:nvPr>
            <p:custDataLst>
              <p:tags r:id="rId5"/>
            </p:custDataLst>
          </p:nvPr>
        </p:nvGrpSpPr>
        <p:grpSpPr>
          <a:xfrm>
            <a:off x="5386941" y="5020509"/>
            <a:ext cx="4239260" cy="612775"/>
            <a:chOff x="9870" y="7626"/>
            <a:chExt cx="6676" cy="966"/>
          </a:xfrm>
        </p:grpSpPr>
        <p:grpSp>
          <p:nvGrpSpPr>
            <p:cNvPr id="24" name="组合 23"/>
            <p:cNvGrpSpPr/>
            <p:nvPr/>
          </p:nvGrpSpPr>
          <p:grpSpPr>
            <a:xfrm>
              <a:off x="9870" y="7627"/>
              <a:ext cx="1864" cy="965"/>
              <a:chOff x="2215144" y="4135856"/>
              <a:chExt cx="1255642" cy="842781"/>
            </a:xfrm>
          </p:grpSpPr>
          <p:sp>
            <p:nvSpPr>
              <p:cNvPr id="47" name="矩形 46"/>
              <p:cNvSpPr/>
              <p:nvPr>
                <p:custDataLst>
                  <p:tags r:id="rId17"/>
                </p:custDataLst>
              </p:nvPr>
            </p:nvSpPr>
            <p:spPr>
              <a:xfrm>
                <a:off x="2215144" y="4135856"/>
                <a:ext cx="1120898" cy="842781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48" name="文本框 12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2403987" y="4149192"/>
                <a:ext cx="1066799" cy="802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六</a:t>
                </a:r>
              </a:p>
            </p:txBody>
          </p:sp>
        </p:grpSp>
        <p:sp>
          <p:nvSpPr>
            <p:cNvPr id="63" name="平行四边形 62"/>
            <p:cNvSpPr/>
            <p:nvPr/>
          </p:nvSpPr>
          <p:spPr>
            <a:xfrm>
              <a:off x="11274" y="7626"/>
              <a:ext cx="5272" cy="965"/>
            </a:xfrm>
            <a:prstGeom prst="parallelogram">
              <a:avLst>
                <a:gd name="adj" fmla="val 48207"/>
              </a:avLst>
            </a:prstGeom>
            <a:noFill/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5314" tIns="32657" rIns="65314" bIns="32657" rtlCol="0" anchor="ctr"/>
            <a:lstStyle/>
            <a:p>
              <a:pPr defTabSz="905510" hangingPunct="0"/>
              <a:endParaRPr lang="zh-CN" altLang="en-US" sz="2285" b="1" kern="0" dirty="0">
                <a:solidFill>
                  <a:srgbClr val="DAC8B2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/>
              </a:endParaRPr>
            </a:p>
          </p:txBody>
        </p:sp>
      </p:grpSp>
      <p:sp>
        <p:nvSpPr>
          <p:cNvPr id="25" name="矩形: 圆角 45"/>
          <p:cNvSpPr/>
          <p:nvPr/>
        </p:nvSpPr>
        <p:spPr>
          <a:xfrm>
            <a:off x="5606658" y="6367780"/>
            <a:ext cx="2008505" cy="7620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6D1A7">
                  <a:alpha val="89000"/>
                </a:srgbClr>
              </a:gs>
              <a:gs pos="20000">
                <a:srgbClr val="FFC27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6701934" y="3493947"/>
            <a:ext cx="3710397" cy="403225"/>
          </a:xfrm>
          <a:prstGeom prst="rect">
            <a:avLst/>
          </a:prstGeom>
          <a:ln w="15875">
            <a:noFill/>
          </a:ln>
        </p:spPr>
        <p:txBody>
          <a:bodyPr wrap="square" lIns="65314" tIns="32657" rIns="65314" bIns="32657">
            <a:spAutoFit/>
          </a:bodyPr>
          <a:lstStyle/>
          <a:p>
            <a:pPr algn="l" defTabSz="905510" hangingPunct="0">
              <a:buClrTx/>
              <a:buSzTx/>
              <a:buFontTx/>
            </a:pPr>
            <a:r>
              <a:rPr lang="zh-CN" altLang="en-US" sz="2200" b="1" kern="0" spc="100" dirty="0">
                <a:solidFill>
                  <a:srgbClr val="041B5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交易决策</a:t>
            </a:r>
            <a:endParaRPr lang="zh-CN" altLang="zh-CN" sz="2200" b="1" kern="0" spc="100" dirty="0">
              <a:solidFill>
                <a:srgbClr val="041B53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ea"/>
            </a:endParaRPr>
          </a:p>
        </p:txBody>
      </p:sp>
      <p:grpSp>
        <p:nvGrpSpPr>
          <p:cNvPr id="6" name="组合 5"/>
          <p:cNvGrpSpPr/>
          <p:nvPr>
            <p:custDataLst>
              <p:tags r:id="rId7"/>
            </p:custDataLst>
          </p:nvPr>
        </p:nvGrpSpPr>
        <p:grpSpPr>
          <a:xfrm>
            <a:off x="5386941" y="942422"/>
            <a:ext cx="5025390" cy="637657"/>
            <a:chOff x="9870" y="2332"/>
            <a:chExt cx="7914" cy="1004"/>
          </a:xfrm>
        </p:grpSpPr>
        <p:grpSp>
          <p:nvGrpSpPr>
            <p:cNvPr id="7" name="组合 6"/>
            <p:cNvGrpSpPr/>
            <p:nvPr/>
          </p:nvGrpSpPr>
          <p:grpSpPr>
            <a:xfrm>
              <a:off x="9870" y="2371"/>
              <a:ext cx="1914" cy="965"/>
              <a:chOff x="2215144" y="982844"/>
              <a:chExt cx="1289041" cy="842780"/>
            </a:xfrm>
          </p:grpSpPr>
          <p:sp>
            <p:nvSpPr>
              <p:cNvPr id="8" name="矩形 7"/>
              <p:cNvSpPr/>
              <p:nvPr>
                <p:custDataLst>
                  <p:tags r:id="rId15"/>
                </p:custDataLst>
              </p:nvPr>
            </p:nvSpPr>
            <p:spPr>
              <a:xfrm>
                <a:off x="2215144" y="982844"/>
                <a:ext cx="1120898" cy="842780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9" name="文本框 9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2437386" y="1002964"/>
                <a:ext cx="1066799" cy="8024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一</a:t>
                </a: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1274" y="2332"/>
              <a:ext cx="6510" cy="965"/>
              <a:chOff x="4315150" y="951188"/>
              <a:chExt cx="3149798" cy="540057"/>
            </a:xfrm>
          </p:grpSpPr>
          <p:sp>
            <p:nvSpPr>
              <p:cNvPr id="11" name="矩形 10"/>
              <p:cNvSpPr/>
              <p:nvPr>
                <p:custDataLst>
                  <p:tags r:id="rId14"/>
                </p:custDataLst>
              </p:nvPr>
            </p:nvSpPr>
            <p:spPr>
              <a:xfrm>
                <a:off x="4637801" y="1062652"/>
                <a:ext cx="2827147" cy="355309"/>
              </a:xfrm>
              <a:prstGeom prst="rect">
                <a:avLst/>
              </a:prstGeom>
              <a:ln w="15875">
                <a:noFill/>
              </a:ln>
            </p:spPr>
            <p:txBody>
              <a:bodyPr wrap="square" lIns="65314" tIns="32657" rIns="65314" bIns="32657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2200" b="1" kern="0" spc="100" dirty="0">
                    <a:solidFill>
                      <a:srgbClr val="041B53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ea"/>
                  </a:rPr>
                  <a:t>项目背景</a:t>
                </a:r>
              </a:p>
            </p:txBody>
          </p:sp>
          <p:sp>
            <p:nvSpPr>
              <p:cNvPr id="12" name="平行四边形 11"/>
              <p:cNvSpPr/>
              <p:nvPr/>
            </p:nvSpPr>
            <p:spPr>
              <a:xfrm>
                <a:off x="4315150" y="951188"/>
                <a:ext cx="2550983" cy="540057"/>
              </a:xfrm>
              <a:prstGeom prst="parallelogram">
                <a:avLst>
                  <a:gd name="adj" fmla="val 48207"/>
                </a:avLst>
              </a:prstGeom>
              <a:noFill/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5314" tIns="32657" rIns="65314" bIns="32657" rtlCol="0" anchor="ctr"/>
              <a:lstStyle/>
              <a:p>
                <a:pPr defTabSz="905510" hangingPunct="0"/>
                <a:endParaRPr lang="zh-CN" altLang="en-US" sz="2285" b="1" kern="0" dirty="0">
                  <a:solidFill>
                    <a:srgbClr val="DAC8B2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</p:grpSp>
      </p:grpSp>
      <p:grpSp>
        <p:nvGrpSpPr>
          <p:cNvPr id="13" name="组合 12"/>
          <p:cNvGrpSpPr/>
          <p:nvPr>
            <p:custDataLst>
              <p:tags r:id="rId8"/>
            </p:custDataLst>
          </p:nvPr>
        </p:nvGrpSpPr>
        <p:grpSpPr>
          <a:xfrm>
            <a:off x="5386941" y="4207709"/>
            <a:ext cx="5656622" cy="634365"/>
            <a:chOff x="9870" y="5629"/>
            <a:chExt cx="8908" cy="1000"/>
          </a:xfrm>
        </p:grpSpPr>
        <p:grpSp>
          <p:nvGrpSpPr>
            <p:cNvPr id="14" name="组合 13"/>
            <p:cNvGrpSpPr/>
            <p:nvPr/>
          </p:nvGrpSpPr>
          <p:grpSpPr>
            <a:xfrm>
              <a:off x="9870" y="5663"/>
              <a:ext cx="1886" cy="966"/>
              <a:chOff x="2215144" y="3084852"/>
              <a:chExt cx="1270222" cy="842781"/>
            </a:xfrm>
          </p:grpSpPr>
          <p:sp>
            <p:nvSpPr>
              <p:cNvPr id="16" name="矩形 15"/>
              <p:cNvSpPr/>
              <p:nvPr>
                <p:custDataLst>
                  <p:tags r:id="rId12"/>
                </p:custDataLst>
              </p:nvPr>
            </p:nvSpPr>
            <p:spPr>
              <a:xfrm>
                <a:off x="2215144" y="3084852"/>
                <a:ext cx="1120898" cy="842781"/>
              </a:xfrm>
              <a:prstGeom prst="rect">
                <a:avLst/>
              </a:prstGeom>
              <a:gradFill>
                <a:gsLst>
                  <a:gs pos="0">
                    <a:srgbClr val="FDDAB2"/>
                  </a:gs>
                  <a:gs pos="100000">
                    <a:srgbClr val="BB8A52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05510" hangingPunct="0"/>
                <a:endParaRPr lang="zh-CN" altLang="en-US" sz="1810" b="1" kern="0" dirty="0">
                  <a:solidFill>
                    <a:srgbClr val="3C3F51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  <p:sp>
            <p:nvSpPr>
              <p:cNvPr id="20" name="文本框 11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2418567" y="3104575"/>
                <a:ext cx="1066799" cy="8020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r>
                  <a:rPr lang="zh-CN" altLang="en-US" sz="3200" b="1" kern="0" dirty="0">
                    <a:solidFill>
                      <a:srgbClr val="041B53"/>
                    </a:solidFill>
                    <a:latin typeface="微软雅黑" panose="020B0503020204020204" charset="-122"/>
                    <a:ea typeface="微软雅黑" panose="020B0503020204020204" charset="-122"/>
                    <a:cs typeface="+mj-cs"/>
                    <a:sym typeface="Calibri" panose="020F0502020204030204"/>
                  </a:rPr>
                  <a:t>五</a:t>
                </a: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1274" y="5629"/>
              <a:ext cx="7504" cy="965"/>
              <a:chOff x="4315150" y="2341731"/>
              <a:chExt cx="3630564" cy="540057"/>
            </a:xfrm>
          </p:grpSpPr>
          <p:sp>
            <p:nvSpPr>
              <p:cNvPr id="26" name="矩形 25"/>
              <p:cNvSpPr/>
              <p:nvPr>
                <p:custDataLst>
                  <p:tags r:id="rId11"/>
                </p:custDataLst>
              </p:nvPr>
            </p:nvSpPr>
            <p:spPr>
              <a:xfrm>
                <a:off x="4637856" y="2432985"/>
                <a:ext cx="3307858" cy="355513"/>
              </a:xfrm>
              <a:prstGeom prst="rect">
                <a:avLst/>
              </a:prstGeom>
              <a:ln w="15875">
                <a:noFill/>
              </a:ln>
            </p:spPr>
            <p:txBody>
              <a:bodyPr wrap="square" lIns="65314" tIns="32657" rIns="65314" bIns="32657">
                <a:spAutoFit/>
              </a:bodyPr>
              <a:lstStyle/>
              <a:p>
                <a:pPr algn="l" defTabSz="905510" hangingPunct="0">
                  <a:buClrTx/>
                  <a:buSzTx/>
                  <a:buFontTx/>
                </a:pPr>
                <a:endParaRPr lang="zh-CN" altLang="zh-CN" sz="2200" b="1" kern="0" spc="100" dirty="0">
                  <a:solidFill>
                    <a:srgbClr val="041B53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Calibri" panose="020F0502020204030204"/>
                </a:endParaRPr>
              </a:p>
            </p:txBody>
          </p:sp>
          <p:sp>
            <p:nvSpPr>
              <p:cNvPr id="27" name="平行四边形 26"/>
              <p:cNvSpPr/>
              <p:nvPr/>
            </p:nvSpPr>
            <p:spPr>
              <a:xfrm>
                <a:off x="4315150" y="2341731"/>
                <a:ext cx="2550983" cy="540057"/>
              </a:xfrm>
              <a:prstGeom prst="parallelogram">
                <a:avLst>
                  <a:gd name="adj" fmla="val 48207"/>
                </a:avLst>
              </a:prstGeom>
              <a:noFill/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5314" tIns="32657" rIns="65314" bIns="32657" rtlCol="0" anchor="ctr"/>
              <a:lstStyle/>
              <a:p>
                <a:pPr defTabSz="905510" hangingPunct="0"/>
                <a:endParaRPr lang="zh-CN" altLang="en-US" sz="2285" b="1" kern="0" dirty="0">
                  <a:solidFill>
                    <a:srgbClr val="DAC8B2"/>
                  </a:solidFill>
                  <a:latin typeface="微软雅黑" panose="020B0503020204020204" charset="-122"/>
                  <a:ea typeface="微软雅黑" panose="020B0503020204020204" charset="-122"/>
                  <a:sym typeface="Calibri" panose="020F0502020204030204"/>
                </a:endParaRPr>
              </a:p>
            </p:txBody>
          </p:sp>
        </p:grpSp>
      </p:grpSp>
      <p:sp>
        <p:nvSpPr>
          <p:cNvPr id="28" name="矩形 27"/>
          <p:cNvSpPr/>
          <p:nvPr>
            <p:custDataLst>
              <p:tags r:id="rId9"/>
            </p:custDataLst>
          </p:nvPr>
        </p:nvSpPr>
        <p:spPr>
          <a:xfrm>
            <a:off x="6707962" y="4312114"/>
            <a:ext cx="3710397" cy="403225"/>
          </a:xfrm>
          <a:prstGeom prst="rect">
            <a:avLst/>
          </a:prstGeom>
          <a:ln w="15875">
            <a:noFill/>
          </a:ln>
        </p:spPr>
        <p:txBody>
          <a:bodyPr wrap="square" lIns="65314" tIns="32657" rIns="65314" bIns="32657">
            <a:spAutoFit/>
          </a:bodyPr>
          <a:lstStyle/>
          <a:p>
            <a:pPr algn="l" defTabSz="905510" hangingPunct="0">
              <a:buClrTx/>
              <a:buSzTx/>
              <a:buFontTx/>
            </a:pPr>
            <a:r>
              <a:rPr lang="zh-CN" altLang="en-US" sz="2200" b="1" kern="0" spc="100" dirty="0">
                <a:solidFill>
                  <a:srgbClr val="041B5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权益提成</a:t>
            </a:r>
            <a:endParaRPr lang="zh-CN" altLang="zh-CN" sz="2200" b="1" kern="0" spc="100" dirty="0">
              <a:solidFill>
                <a:srgbClr val="041B53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ea"/>
            </a:endParaRPr>
          </a:p>
        </p:txBody>
      </p:sp>
      <p:sp>
        <p:nvSpPr>
          <p:cNvPr id="29" name="矩形 28"/>
          <p:cNvSpPr/>
          <p:nvPr>
            <p:custDataLst>
              <p:tags r:id="rId10"/>
            </p:custDataLst>
          </p:nvPr>
        </p:nvSpPr>
        <p:spPr>
          <a:xfrm>
            <a:off x="6701760" y="5104729"/>
            <a:ext cx="3710571" cy="403225"/>
          </a:xfrm>
          <a:prstGeom prst="rect">
            <a:avLst/>
          </a:prstGeom>
          <a:ln w="15875">
            <a:noFill/>
          </a:ln>
        </p:spPr>
        <p:txBody>
          <a:bodyPr wrap="square" lIns="65314" tIns="32657" rIns="65314" bIns="32657">
            <a:spAutoFit/>
          </a:bodyPr>
          <a:lstStyle/>
          <a:p>
            <a:pPr algn="l" defTabSz="905510" hangingPunct="0">
              <a:buClrTx/>
              <a:buSzTx/>
              <a:buFontTx/>
            </a:pPr>
            <a:r>
              <a:rPr lang="zh-CN" altLang="en-US" sz="2200" b="1" kern="0" spc="100" dirty="0">
                <a:solidFill>
                  <a:srgbClr val="041B5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团队介绍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04800" y="263620"/>
            <a:ext cx="6121400" cy="632426"/>
            <a:chOff x="482600" y="451412"/>
            <a:chExt cx="4828032" cy="632426"/>
          </a:xfrm>
        </p:grpSpPr>
        <p:sp>
          <p:nvSpPr>
            <p:cNvPr id="3" name="矩形 2"/>
            <p:cNvSpPr/>
            <p:nvPr/>
          </p:nvSpPr>
          <p:spPr>
            <a:xfrm>
              <a:off x="544576" y="451412"/>
              <a:ext cx="4766056" cy="632425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E5C992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Normal" panose="020B0400000000000000" pitchFamily="34" charset="-122"/>
                <a:ea typeface="思源黑体 CN Medium" panose="020B06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482600" y="451412"/>
              <a:ext cx="61976" cy="632426"/>
            </a:xfrm>
            <a:prstGeom prst="rect">
              <a:avLst/>
            </a:prstGeom>
            <a:gradFill>
              <a:gsLst>
                <a:gs pos="0">
                  <a:srgbClr val="041B53"/>
                </a:gs>
                <a:gs pos="100000">
                  <a:srgbClr val="092A6D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Normal" panose="020B0400000000000000" pitchFamily="34" charset="-122"/>
                <a:ea typeface="思源黑体 CN Medium" panose="020B06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61957" y="336299"/>
            <a:ext cx="38035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zh-CN" sz="2800" b="1" kern="0" spc="100" dirty="0">
                <a:solidFill>
                  <a:srgbClr val="041B5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团队介绍</a:t>
            </a:r>
          </a:p>
        </p:txBody>
      </p:sp>
      <p:graphicFrame>
        <p:nvGraphicFramePr>
          <p:cNvPr id="6" name="表格 7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97863963"/>
              </p:ext>
            </p:extLst>
          </p:nvPr>
        </p:nvGraphicFramePr>
        <p:xfrm>
          <a:off x="658495" y="1346200"/>
          <a:ext cx="10820400" cy="4272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47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956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201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组员</a:t>
                      </a:r>
                    </a:p>
                  </a:txBody>
                  <a:tcPr>
                    <a:solidFill>
                      <a:srgbClr val="021D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负责内容</a:t>
                      </a:r>
                    </a:p>
                  </a:txBody>
                  <a:tcPr>
                    <a:solidFill>
                      <a:srgbClr val="021D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201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/>
                        <a:t>寿毅宁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201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缪怡然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201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张宪铮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201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方建业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201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詹水霞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zh-CN" altLang="en-US">
              <a:solidFill>
                <a:schemeClr val="tx1"/>
              </a:solidFill>
              <a:latin typeface="思源黑体 CN Normal" panose="020B04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041B53">
              <a:alpha val="88000"/>
            </a:srgbClr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矩形: 圆顶角 3"/>
          <p:cNvSpPr/>
          <p:nvPr/>
        </p:nvSpPr>
        <p:spPr>
          <a:xfrm>
            <a:off x="346800" y="866402"/>
            <a:ext cx="11498400" cy="5221835"/>
          </a:xfrm>
          <a:prstGeom prst="round2Same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4693" r="320"/>
          <a:stretch>
            <a:fillRect/>
          </a:stretch>
        </p:blipFill>
        <p:spPr>
          <a:xfrm>
            <a:off x="346691" y="576510"/>
            <a:ext cx="11498618" cy="5747700"/>
          </a:xfrm>
          <a:prstGeom prst="round2Same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8" name="矩形: 圆顶角 7"/>
          <p:cNvSpPr/>
          <p:nvPr/>
        </p:nvSpPr>
        <p:spPr>
          <a:xfrm>
            <a:off x="346800" y="576510"/>
            <a:ext cx="11498400" cy="5749200"/>
          </a:xfrm>
          <a:prstGeom prst="round2Same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50800" dist="38100" dir="2700000" algn="t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 bwMode="auto">
          <a:xfrm>
            <a:off x="2386793" y="1963994"/>
            <a:ext cx="7418414" cy="186118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 Light" panose="020B0502040204020203" pitchFamily="34" charset="0"/>
              </a:defRPr>
            </a:lvl1pPr>
          </a:lstStyle>
          <a:p>
            <a:pPr algn="ctr">
              <a:defRPr/>
            </a:pPr>
            <a:r>
              <a:rPr lang="zh-CN" altLang="en-US" sz="11500" dirty="0">
                <a:solidFill>
                  <a:srgbClr val="041B53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感谢聆听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97008" y="828522"/>
            <a:ext cx="4680000" cy="76417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092366" y="4419113"/>
            <a:ext cx="8007268" cy="460375"/>
          </a:xfrm>
          <a:prstGeom prst="rect">
            <a:avLst/>
          </a:prstGeom>
          <a:noFill/>
          <a:effectLst>
            <a:outerShdw blurRad="50800" algn="ctr" rotWithShape="0">
              <a:schemeClr val="bg1"/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— </a:t>
            </a:r>
            <a:r>
              <a:rPr lang="zh-CN" altLang="en-US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华东师范大学</a:t>
            </a:r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MEM</a:t>
            </a:r>
            <a:r>
              <a:rPr lang="zh-CN" altLang="en-US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2400" b="1" spc="300" dirty="0">
                <a:gradFill>
                  <a:gsLst>
                    <a:gs pos="0">
                      <a:srgbClr val="BB8A52"/>
                    </a:gs>
                    <a:gs pos="91000">
                      <a:srgbClr val="FDDAB2">
                        <a:lumMod val="97000"/>
                      </a:srgbClr>
                    </a:gs>
                  </a:gsLst>
                  <a:lin ang="5280000" scaled="0"/>
                </a:gra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rPr>
              <a:t>—</a:t>
            </a:r>
            <a:endParaRPr lang="zh-CN" altLang="en-US" sz="2400" b="1" spc="300" dirty="0">
              <a:gradFill>
                <a:gsLst>
                  <a:gs pos="0">
                    <a:srgbClr val="BB8A52"/>
                  </a:gs>
                  <a:gs pos="91000">
                    <a:srgbClr val="FDDAB2">
                      <a:lumMod val="97000"/>
                    </a:srgbClr>
                  </a:gs>
                </a:gsLst>
                <a:lin ang="5280000" scaled="0"/>
              </a:gradFill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46691" y="6001710"/>
            <a:ext cx="11498400" cy="324000"/>
          </a:xfrm>
          <a:prstGeom prst="rect">
            <a:avLst/>
          </a:prstGeom>
          <a:gradFill>
            <a:gsLst>
              <a:gs pos="27000">
                <a:srgbClr val="CBA259"/>
              </a:gs>
              <a:gs pos="71000">
                <a:srgbClr val="E5C99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500"/>
    </mc:Choice>
    <mc:Fallback xmlns="">
      <p:transition spd="slow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58d69818-b5ab-46e2-b262-ed46665b5605"/>
  <p:tag name="COMMONDATA" val="eyJoZGlkIjoiODY1MzY3ODcyMWU5MjQ0Nzc5NTllMWMxOGViYTE3MzMifQ=="/>
  <p:tag name="RESOURCE_RECORD_KEY" val="{&quot;10&quot;:[19946506,3635586],&quot;13&quot;:[20481688,4563112]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9267716535433,&quot;left&quot;:424.96858267716533,&quot;top&quot;:89.00645669291339,&quot;width&quot;:395.7187401574803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9267716535433,&quot;left&quot;:424.96858267716533,&quot;top&quot;:89.00645669291339,&quot;width&quot;:395.7187401574803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51*336"/>
  <p:tag name="TABLE_ENDDRAG_RECT" val="51*106*852*33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  <p:tag name="KSO_WM_SPECIAL_SOURCE" val="bdnul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8.7267716535434,&quot;left&quot;:424.1685826771653,&quot;top&quot;:74.20645669291339,&quot;width&quot;:446.20330708661413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a1b582e8-0077-416f-9765-e019f2ce0792}" enabled="1" method="Standard" siteId="{66a92d0f-8ca8-403c-84e6-5503c5643994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</Words>
  <Application>Microsoft Office PowerPoint</Application>
  <PresentationFormat>Widescreen</PresentationFormat>
  <Paragraphs>27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6" baseType="lpstr">
      <vt:lpstr>Lato Hairline</vt:lpstr>
      <vt:lpstr>Lato Regular</vt:lpstr>
      <vt:lpstr>庞门正道标题体</vt:lpstr>
      <vt:lpstr>微软雅黑</vt:lpstr>
      <vt:lpstr>思源黑体 CN Medium</vt:lpstr>
      <vt:lpstr>思源黑体 CN Normal</vt:lpstr>
      <vt:lpstr>等线</vt:lpstr>
      <vt:lpstr>等线 Light</vt:lpstr>
      <vt:lpstr>Arial</vt:lpstr>
      <vt:lpstr>Calibri</vt:lpstr>
      <vt:lpstr>Lato Light</vt:lpstr>
      <vt:lpstr>Office 主题​​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Shou, Bert</cp:lastModifiedBy>
  <cp:revision>142</cp:revision>
  <dcterms:created xsi:type="dcterms:W3CDTF">2024-10-27T15:03:00Z</dcterms:created>
  <dcterms:modified xsi:type="dcterms:W3CDTF">2025-04-28T02:17:53Z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1350FFB5992045E5A9AC8CE906EEF162_12</vt:lpwstr>
  </property>
  <property fmtid="{D5CDD505-2E9C-101B-9397-08002B2CF9AE}" pid="3" name="KSOProductBuildVer">
    <vt:lpwstr>2052-12.1.0.19770</vt:lpwstr>
  </property>
  <property fmtid="{D5CDD505-2E9C-101B-9397-08002B2CF9AE}" pid="4" name="ClassificationContentMarkingFooterLocations">
    <vt:lpwstr>Office 主题​​:8</vt:lpwstr>
  </property>
  <property fmtid="{D5CDD505-2E9C-101B-9397-08002B2CF9AE}" pid="5" name="ClassificationContentMarkingFooterText">
    <vt:lpwstr>Revvity Proprietary Information</vt:lpwstr>
  </property>
</Properties>
</file>

<file path=docProps/thumbnail.jpeg>
</file>